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1" r:id="rId2"/>
    <p:sldId id="264" r:id="rId3"/>
    <p:sldId id="302" r:id="rId4"/>
    <p:sldId id="303" r:id="rId5"/>
    <p:sldId id="304" r:id="rId6"/>
    <p:sldId id="294" r:id="rId7"/>
    <p:sldId id="301" r:id="rId8"/>
    <p:sldId id="298" r:id="rId9"/>
    <p:sldId id="287" r:id="rId10"/>
    <p:sldId id="288" r:id="rId11"/>
    <p:sldId id="285" r:id="rId12"/>
    <p:sldId id="300" r:id="rId13"/>
    <p:sldId id="289" r:id="rId14"/>
    <p:sldId id="290" r:id="rId15"/>
    <p:sldId id="299" r:id="rId16"/>
    <p:sldId id="293" r:id="rId17"/>
    <p:sldId id="307" r:id="rId18"/>
    <p:sldId id="306" r:id="rId19"/>
    <p:sldId id="305" r:id="rId20"/>
    <p:sldId id="256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34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2:40:19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24575,'0'38'0,"0"-2"0,0 35 0,0-6 0,0 8 0,0 10 0,0-16 0,0 5 0,0-18 0,0-15 0,0 4 0,0-12 0,0 0 0,0 5 0,0-12 0,0 12 0,0-18 0,0 17 0,0-17 0,0 18 0,0-17 0,0 8 0,-4-15 0,3 9 0,-4-9 0,5 4 0,-4-11 0,3 0 0,-4-5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2:43:39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24575,'0'38'0,"0"-2"0,0 35 0,0-6 0,0 8 0,0 10 0,0-16 0,0 5 0,0-18 0,0-15 0,0 4 0,0-12 0,0 0 0,0 5 0,0-12 0,0 12 0,0-18 0,0 17 0,0-17 0,0 18 0,0-17 0,0 8 0,-4-15 0,3 9 0,-4-9 0,5 4 0,-4-11 0,3 0 0,-4-5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2:46:2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24575,'0'38'0,"0"-2"0,0 35 0,0-6 0,0 8 0,0 10 0,0-16 0,0 5 0,0-18 0,0-15 0,0 4 0,0-12 0,0 0 0,0 5 0,0-12 0,0 12 0,0-18 0,0 17 0,0-17 0,0 18 0,0-17 0,0 8 0,-4-15 0,3 9 0,-4-9 0,5 4 0,-4-11 0,3 0 0,-4-5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3:14:48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24575,'0'38'0,"0"-2"0,0 35 0,0-6 0,0 8 0,0 10 0,0-16 0,0 5 0,0-18 0,0-15 0,0 4 0,0-12 0,0 0 0,0 5 0,0-12 0,0 12 0,0-18 0,0 17 0,0-17 0,0 18 0,0-17 0,0 8 0,-4-15 0,3 9 0,-4-9 0,5 4 0,-4-11 0,3 0 0,-4-5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3:16:2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24575,'0'38'0,"0"-2"0,0 35 0,0-6 0,0 8 0,0 10 0,0-16 0,0 5 0,0-18 0,0-15 0,0 4 0,0-12 0,0 0 0,0 5 0,0-12 0,0 12 0,0-18 0,0 17 0,0-17 0,0 18 0,0-17 0,0 8 0,-4-15 0,3 9 0,-4-9 0,5 4 0,-4-11 0,3 0 0,-4-5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3:18:49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24575,'0'38'0,"0"-2"0,0 35 0,0-6 0,0 8 0,0 10 0,0-16 0,0 5 0,0-18 0,0-15 0,0 4 0,0-12 0,0 0 0,0 5 0,0-12 0,0 12 0,0-18 0,0 17 0,0-17 0,0 18 0,0-17 0,0 8 0,-4-15 0,3 9 0,-4-9 0,5 4 0,-4-11 0,3 0 0,-4-5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23:28:1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24575,'0'38'0,"0"-2"0,0 35 0,0-6 0,0 8 0,0 10 0,0-16 0,0 5 0,0-18 0,0-15 0,0 4 0,0-12 0,0 0 0,0 5 0,0-12 0,0 12 0,0-18 0,0 17 0,0-17 0,0 18 0,0-17 0,0 8 0,-4-15 0,3 9 0,-4-9 0,5 4 0,-4-11 0,3 0 0,-4-5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4T21:10:4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24575,'0'38'0,"0"-2"0,0 35 0,0-6 0,0 8 0,0 10 0,0-16 0,0 5 0,0-18 0,0-15 0,0 4 0,0-12 0,0 0 0,0 5 0,0-12 0,0 12 0,0-18 0,0 17 0,0-17 0,0 18 0,0-17 0,0 8 0,-4-15 0,3 9 0,-4-9 0,5 4 0,-4-11 0,3 0 0,-4-5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375A7-2AD7-7744-8169-A57D57AF71BC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9AD95-A5FC-7F48-833C-43D7C1E0F0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36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9AD95-A5FC-7F48-833C-43D7C1E0F0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48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F5DA4-4014-8640-A24E-38B2F5D400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63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B0E8-F07A-8247-AE87-7DB7B126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B3B6F-E88B-8447-8FC6-44C94C0AE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B6F89-B53B-B44C-9A80-A5AC5EF2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03E16-CCBE-9C46-9B6C-B723DAAD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CEB3D-9D42-4741-AD87-1346563CE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1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9477-3A03-4A4A-872D-0A659D44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B39B94-D2A9-0041-97F5-2F8EC3123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180D0-3C2D-F04C-A8A9-ADDABA96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20BFC-A8BD-9A46-8AAC-5AE6A0C4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A80B2-B13A-7A4B-8E37-0829758FA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5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284E62-11DA-A743-B0B4-2ED6490AFB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47ED2-5963-0B4E-802E-FA3130904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E01F2-541E-354D-9A32-8AD140B44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CD8FB-9DC8-7446-A17A-35F445061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A1B32-7554-9F4D-AEC4-7A1E6DECD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31ADB-B205-1346-9C18-E750B073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2F8B9-062A-3D45-BA70-5D4A2B2DC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B443B-A315-3E43-ABFE-2A58D53CD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586F8-F98B-0243-8A34-88D335CDF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499A0-CA3B-CD4A-9AA0-F5184217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8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8035-24F2-3D40-8549-50F9D1110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5055-AA6C-214F-81C6-6CA9A4409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BB085-A148-2C49-AE29-7CBA245C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E5358-D49F-0D49-BC96-1563F6927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10486-8A84-A946-82C5-3E71EE166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6CA7-54C1-AD40-87CA-F539ECD2C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475B7-17B8-3B44-AA88-7B0D4C8CD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6B6ED4-1107-F64B-844E-B460894BA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78540-F93B-594C-8739-018DEF58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6E12E-45C6-8E4C-8FF9-BC848251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974496-DCE3-7A47-9061-635535F9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73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3D64-614B-7D47-8C9B-43DB8070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9AD33-E5C5-8E41-B214-A5D638395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A1902-A2DB-6543-97D2-38B1906C6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2B0C7A-D9B2-C648-B663-8928EE0172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F7EE3-D3D8-C24A-AE2F-28345C708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9A1B5-0BDF-7746-ADDE-9B00FD3F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7DB2E-36C8-DA48-A4B1-85EE67B3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EBB094-A6B0-4C47-A80C-76561845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5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E636-0CB4-D345-B070-2303D120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1C1B7A-9A40-2448-A9D9-CAFE9BE7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BADBB-153C-A84B-945A-1258CD76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D3DA3-2F7D-404F-9889-B8685EC5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A55E6C-84F0-5241-93A7-ABB01AEC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5A77D9-B402-034B-B457-10F5814B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7D914-D740-FE4C-A8E5-79EB5187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8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6D0B-2B77-7A43-9C70-41FA3198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29305-7916-5440-AE89-FE838EB8D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E2BBC-00D4-414F-A562-4514F69F3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03EA7-C8A3-524B-9EAF-55B6E1A4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A9C65-18A1-E045-BB09-CE442CB9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452C1-EE7A-C14D-B25F-0864F6F0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9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C9AC-64E0-5A43-BFEB-7DDEAB5F3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26E619-7C00-A048-A6B4-20CE58796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E0BB3-EC63-7347-B0CE-C4CF36CD68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FF222-455B-3040-BDEF-E872EF7CB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33351-06D9-8040-8530-E902346BE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98BEF-0088-DF47-ACDF-FFC9C192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35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D95FFC-6576-9F47-BAF2-0C224A34D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88662-7B90-E340-8CA1-DDE29CC80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F9A92-D656-404A-B36F-CED651136F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34A75-ADB5-6443-9369-ECB4BE4731DB}" type="datetimeFigureOut">
              <a:rPr lang="en-US" smtClean="0"/>
              <a:t>10/25/23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7DE86-B9BF-1D40-859F-F5D393C4D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6E3CA-8AE6-BC42-BA23-C2B2FB1F1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DE79D-0AF5-6E40-BDAA-800EAD52CA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dd.psu.edu/" TargetMode="External"/><Relationship Id="rId2" Type="http://schemas.openxmlformats.org/officeDocument/2006/relationships/hyperlink" Target="mailto:onb1@p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11" Type="http://schemas.openxmlformats.org/officeDocument/2006/relationships/image" Target="../media/image2.png"/><Relationship Id="rId5" Type="http://schemas.openxmlformats.org/officeDocument/2006/relationships/customXml" Target="../ink/ink3.xml"/><Relationship Id="rId10" Type="http://schemas.openxmlformats.org/officeDocument/2006/relationships/customXml" Target="../ink/ink8.xml"/><Relationship Id="rId4" Type="http://schemas.openxmlformats.org/officeDocument/2006/relationships/customXml" Target="../ink/ink2.xml"/><Relationship Id="rId9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epimd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hyperlink" Target="https://www.coursera.org/learn/epidemics" TargetMode="External"/><Relationship Id="rId4" Type="http://schemas.openxmlformats.org/officeDocument/2006/relationships/hyperlink" Target="https://github.com/objornstad/ecomodelmarkdown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A7BA4-DA9B-6348-9BE1-0D6DA82CD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1400" y="957263"/>
            <a:ext cx="9144000" cy="2041942"/>
          </a:xfrm>
        </p:spPr>
        <p:txBody>
          <a:bodyPr>
            <a:normAutofit/>
          </a:bodyPr>
          <a:lstStyle/>
          <a:p>
            <a:r>
              <a:rPr lang="en-US" sz="3200" dirty="0"/>
              <a:t>Pandemic paths towards endemicity?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22F5A-990B-794C-B769-96660D9C1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3602038"/>
            <a:ext cx="7010400" cy="1655762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Ottar N. Bjornstad</a:t>
            </a:r>
          </a:p>
          <a:p>
            <a:pPr algn="l"/>
            <a:r>
              <a:rPr lang="en-US" dirty="0"/>
              <a:t>Center for Infectious Disease Dynamics, Pennsylvania State University</a:t>
            </a:r>
          </a:p>
          <a:p>
            <a:pPr algn="l"/>
            <a:r>
              <a:rPr lang="en-US" dirty="0">
                <a:hlinkClick r:id="rId2"/>
              </a:rPr>
              <a:t>onb1@psu.edu</a:t>
            </a:r>
            <a:endParaRPr lang="en-US" dirty="0"/>
          </a:p>
          <a:p>
            <a:pPr algn="l"/>
            <a:r>
              <a:rPr lang="en-US" dirty="0">
                <a:hlinkClick r:id="rId3"/>
              </a:rPr>
              <a:t>www.cidd.psu.edu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81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18DDCE-21F8-044C-A4CD-0268A838D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2" y="1359877"/>
            <a:ext cx="11977636" cy="45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0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423B16-42B6-2C44-A766-8979514E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41" y="273107"/>
            <a:ext cx="6454587" cy="63117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14C460-F17C-E746-86F1-57E0C6B48C27}"/>
              </a:ext>
            </a:extLst>
          </p:cNvPr>
          <p:cNvSpPr txBox="1"/>
          <p:nvPr/>
        </p:nvSpPr>
        <p:spPr>
          <a:xfrm>
            <a:off x="7288306" y="1425388"/>
            <a:ext cx="40879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Age-specific relative risk of primary  infection</a:t>
            </a:r>
          </a:p>
        </p:txBody>
      </p:sp>
    </p:spTree>
    <p:extLst>
      <p:ext uri="{BB962C8B-B14F-4D97-AF65-F5344CB8AC3E}">
        <p14:creationId xmlns:p14="http://schemas.microsoft.com/office/powerpoint/2010/main" val="371773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46CF7-520B-A74C-9EC2-6F52F2514FAD}"/>
              </a:ext>
            </a:extLst>
          </p:cNvPr>
          <p:cNvSpPr txBox="1"/>
          <p:nvPr/>
        </p:nvSpPr>
        <p:spPr>
          <a:xfrm>
            <a:off x="1160773" y="1730530"/>
            <a:ext cx="196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Strain replacement</a:t>
            </a:r>
          </a:p>
        </p:txBody>
      </p:sp>
    </p:spTree>
    <p:extLst>
      <p:ext uri="{BB962C8B-B14F-4D97-AF65-F5344CB8AC3E}">
        <p14:creationId xmlns:p14="http://schemas.microsoft.com/office/powerpoint/2010/main" val="181393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162103-4080-AB40-BDD3-0C1A2E897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99" y="432105"/>
            <a:ext cx="10096743" cy="63369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A036AA-6C33-AC4B-86E4-03024AB5D203}"/>
              </a:ext>
            </a:extLst>
          </p:cNvPr>
          <p:cNvSpPr txBox="1"/>
          <p:nvPr/>
        </p:nvSpPr>
        <p:spPr>
          <a:xfrm>
            <a:off x="1244600" y="6350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didn’t expect</a:t>
            </a:r>
          </a:p>
        </p:txBody>
      </p:sp>
    </p:spTree>
    <p:extLst>
      <p:ext uri="{BB962C8B-B14F-4D97-AF65-F5344CB8AC3E}">
        <p14:creationId xmlns:p14="http://schemas.microsoft.com/office/powerpoint/2010/main" val="30924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8DDB8-06F0-1F4F-95B9-A97C7ABBA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333761"/>
            <a:ext cx="9258299" cy="615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51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307D865-A3BB-C74E-B073-7F6706AD2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36" y="565597"/>
            <a:ext cx="8242300" cy="59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B1C8264-5B26-644C-BDC8-B0C7C440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13557"/>
            <a:ext cx="7989519" cy="5630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EA5489-8C15-3744-8AC3-F28DF018B2AF}"/>
              </a:ext>
            </a:extLst>
          </p:cNvPr>
          <p:cNvSpPr txBox="1"/>
          <p:nvPr/>
        </p:nvSpPr>
        <p:spPr>
          <a:xfrm>
            <a:off x="4126082" y="5044114"/>
            <a:ext cx="64154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S* =1/R</a:t>
            </a:r>
            <a:r>
              <a:rPr lang="en-US" baseline="-25000" dirty="0"/>
              <a:t>0</a:t>
            </a:r>
          </a:p>
          <a:p>
            <a:r>
              <a:rPr lang="en-US" dirty="0"/>
              <a:t>Whichever variant has the highest R</a:t>
            </a:r>
            <a:r>
              <a:rPr lang="en-US" baseline="-25000" dirty="0"/>
              <a:t>0</a:t>
            </a:r>
            <a:r>
              <a:rPr lang="en-US" dirty="0"/>
              <a:t> will replace others </a:t>
            </a:r>
          </a:p>
          <a:p>
            <a:endParaRPr lang="en-US" dirty="0"/>
          </a:p>
          <a:p>
            <a:r>
              <a:rPr lang="en-US" dirty="0"/>
              <a:t>(Completely analogous to Tilman’s R* theory of plant competition)</a:t>
            </a:r>
          </a:p>
        </p:txBody>
      </p:sp>
    </p:spTree>
    <p:extLst>
      <p:ext uri="{BB962C8B-B14F-4D97-AF65-F5344CB8AC3E}">
        <p14:creationId xmlns:p14="http://schemas.microsoft.com/office/powerpoint/2010/main" val="115812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063C1-936C-05E1-064F-ED6D3149F163}"/>
              </a:ext>
            </a:extLst>
          </p:cNvPr>
          <p:cNvSpPr txBox="1"/>
          <p:nvPr/>
        </p:nvSpPr>
        <p:spPr>
          <a:xfrm>
            <a:off x="1773044" y="2598234"/>
            <a:ext cx="418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 epidemics and spatial </a:t>
            </a:r>
            <a:r>
              <a:rPr lang="en-US" dirty="0" err="1"/>
              <a:t>movemen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54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55F59-536C-C757-215E-740DB635A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8" y="482250"/>
            <a:ext cx="7129462" cy="6020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85D276-7378-DD39-115C-47A7E58511D1}"/>
              </a:ext>
            </a:extLst>
          </p:cNvPr>
          <p:cNvSpPr txBox="1"/>
          <p:nvPr/>
        </p:nvSpPr>
        <p:spPr>
          <a:xfrm>
            <a:off x="9701213" y="6272213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 </a:t>
            </a:r>
            <a:r>
              <a:rPr lang="en-US" dirty="0" err="1"/>
              <a:t>Seir.app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76A7F2-26F6-F837-9948-619008474B33}"/>
              </a:ext>
            </a:extLst>
          </p:cNvPr>
          <p:cNvSpPr txBox="1"/>
          <p:nvPr/>
        </p:nvSpPr>
        <p:spPr>
          <a:xfrm>
            <a:off x="1114425" y="685800"/>
            <a:ext cx="342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Modeling spatial spread</a:t>
            </a:r>
          </a:p>
          <a:p>
            <a:endParaRPr lang="en-US" dirty="0"/>
          </a:p>
          <a:p>
            <a:r>
              <a:rPr lang="en-US" dirty="0"/>
              <a:t>Measles movie and spatial spread</a:t>
            </a:r>
          </a:p>
        </p:txBody>
      </p:sp>
      <p:pic>
        <p:nvPicPr>
          <p:cNvPr id="3655" name="Picture 3654">
            <a:extLst>
              <a:ext uri="{FF2B5EF4-FFF2-40B4-BE49-F238E27FC236}">
                <a16:creationId xmlns:a16="http://schemas.microsoft.com/office/drawing/2014/main" id="{60EEAB1D-0F2F-D48B-0CCA-EE3C0D7E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482592"/>
            <a:ext cx="7772400" cy="52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5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C291BE-6989-F749-A07F-3DE87B0BDC61}"/>
              </a:ext>
            </a:extLst>
          </p:cNvPr>
          <p:cNvCxnSpPr/>
          <p:nvPr/>
        </p:nvCxnSpPr>
        <p:spPr>
          <a:xfrm>
            <a:off x="1300163" y="1985963"/>
            <a:ext cx="7358062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A38BED-23C3-F343-A090-534DA618ABD4}"/>
              </a:ext>
            </a:extLst>
          </p:cNvPr>
          <p:cNvCxnSpPr>
            <a:cxnSpLocks/>
          </p:cNvCxnSpPr>
          <p:nvPr/>
        </p:nvCxnSpPr>
        <p:spPr>
          <a:xfrm flipV="1">
            <a:off x="2097006" y="4881569"/>
            <a:ext cx="9571129" cy="2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AE0CF3-3FA0-6E45-8A97-5DFCC56D4F0A}"/>
                  </a:ext>
                </a:extLst>
              </p14:cNvPr>
              <p14:cNvContentPartPr/>
              <p14:nvPr/>
            </p14:nvContentPartPr>
            <p14:xfrm>
              <a:off x="1454062" y="1821150"/>
              <a:ext cx="7560" cy="368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AE0CF3-3FA0-6E45-8A97-5DFCC56D4F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422" y="1812150"/>
                <a:ext cx="25200" cy="385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C41AE9-E56C-7E4E-8E9C-A509AA4E166C}"/>
              </a:ext>
            </a:extLst>
          </p:cNvPr>
          <p:cNvSpPr txBox="1"/>
          <p:nvPr/>
        </p:nvSpPr>
        <p:spPr>
          <a:xfrm>
            <a:off x="1085851" y="1150454"/>
            <a:ext cx="1104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Justinian</a:t>
            </a:r>
          </a:p>
          <a:p>
            <a:r>
              <a:rPr lang="en-US" dirty="0">
                <a:latin typeface="Chalkboard" panose="03050602040202020205" pitchFamily="66" charset="77"/>
              </a:rPr>
              <a:t>plague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2EC407-0ECE-8943-856F-D05AAB8A4A0B}"/>
              </a:ext>
            </a:extLst>
          </p:cNvPr>
          <p:cNvSpPr txBox="1"/>
          <p:nvPr/>
        </p:nvSpPr>
        <p:spPr>
          <a:xfrm>
            <a:off x="1085851" y="1136166"/>
            <a:ext cx="1104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Justinian</a:t>
            </a:r>
          </a:p>
          <a:p>
            <a:r>
              <a:rPr lang="en-US" dirty="0">
                <a:latin typeface="Chalkboard" panose="03050602040202020205" pitchFamily="66" charset="77"/>
              </a:rPr>
              <a:t>plague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93F1B9-DC65-1A44-A716-72B59863CB26}"/>
              </a:ext>
            </a:extLst>
          </p:cNvPr>
          <p:cNvSpPr txBox="1"/>
          <p:nvPr/>
        </p:nvSpPr>
        <p:spPr>
          <a:xfrm>
            <a:off x="909291" y="2220432"/>
            <a:ext cx="146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6</a:t>
            </a:r>
            <a:r>
              <a:rPr lang="en-US" baseline="30000" dirty="0">
                <a:latin typeface="Chalkboard" panose="03050602040202020205" pitchFamily="66" charset="77"/>
              </a:rPr>
              <a:t>th</a:t>
            </a:r>
            <a:r>
              <a:rPr lang="en-US" dirty="0">
                <a:latin typeface="Chalkboard" panose="03050602040202020205" pitchFamily="66" charset="77"/>
              </a:rPr>
              <a:t> C</a:t>
            </a:r>
          </a:p>
          <a:p>
            <a:r>
              <a:rPr lang="en-US" dirty="0">
                <a:latin typeface="Chalkboard" panose="03050602040202020205" pitchFamily="66" charset="77"/>
              </a:rPr>
              <a:t>50% Eurasia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69B27AF-6B4F-BF45-A643-C4293FE4F22E}"/>
                  </a:ext>
                </a:extLst>
              </p14:cNvPr>
              <p14:cNvContentPartPr/>
              <p14:nvPr/>
            </p14:nvContentPartPr>
            <p14:xfrm>
              <a:off x="4221092" y="1830674"/>
              <a:ext cx="7560" cy="368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69B27AF-6B4F-BF45-A643-C4293FE4F2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2452" y="1821674"/>
                <a:ext cx="25200" cy="385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6076053-0E21-7B4A-BB90-ABED723E042B}"/>
              </a:ext>
            </a:extLst>
          </p:cNvPr>
          <p:cNvSpPr txBox="1"/>
          <p:nvPr/>
        </p:nvSpPr>
        <p:spPr>
          <a:xfrm>
            <a:off x="3827645" y="2298638"/>
            <a:ext cx="802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</a:rPr>
              <a:t>Black</a:t>
            </a:r>
          </a:p>
          <a:p>
            <a:r>
              <a:rPr lang="en-US" b="1" dirty="0">
                <a:latin typeface="Chalkboard" panose="03050602040202020205" pitchFamily="66" charset="77"/>
              </a:rPr>
              <a:t>death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4A791-9003-8B48-9F6C-AEA46C22BDAD}"/>
              </a:ext>
            </a:extLst>
          </p:cNvPr>
          <p:cNvSpPr txBox="1"/>
          <p:nvPr/>
        </p:nvSpPr>
        <p:spPr>
          <a:xfrm>
            <a:off x="3681419" y="1166850"/>
            <a:ext cx="156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14</a:t>
            </a:r>
            <a:r>
              <a:rPr lang="en-US" baseline="30000" dirty="0">
                <a:latin typeface="Chalkboard" panose="03050602040202020205" pitchFamily="66" charset="77"/>
              </a:rPr>
              <a:t>th</a:t>
            </a:r>
            <a:r>
              <a:rPr lang="en-US" dirty="0">
                <a:latin typeface="Chalkboard" panose="03050602040202020205" pitchFamily="66" charset="77"/>
              </a:rPr>
              <a:t> C</a:t>
            </a:r>
          </a:p>
          <a:p>
            <a:r>
              <a:rPr lang="en-US" dirty="0">
                <a:latin typeface="Chalkboard" panose="03050602040202020205" pitchFamily="66" charset="77"/>
              </a:rPr>
              <a:t>50%+ Europe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568FD9F-B296-1D46-B042-2D4E864E9A20}"/>
                  </a:ext>
                </a:extLst>
              </p14:cNvPr>
              <p14:cNvContentPartPr/>
              <p14:nvPr/>
            </p14:nvContentPartPr>
            <p14:xfrm>
              <a:off x="6321362" y="1830672"/>
              <a:ext cx="7560" cy="368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568FD9F-B296-1D46-B042-2D4E864E9A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12722" y="1821672"/>
                <a:ext cx="25200" cy="3859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29A26FD-EDA4-C944-B771-C0946AE3FE82}"/>
              </a:ext>
            </a:extLst>
          </p:cNvPr>
          <p:cNvSpPr txBox="1"/>
          <p:nvPr/>
        </p:nvSpPr>
        <p:spPr>
          <a:xfrm>
            <a:off x="5753123" y="1145688"/>
            <a:ext cx="134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</a:rPr>
              <a:t>New world</a:t>
            </a:r>
          </a:p>
          <a:p>
            <a:r>
              <a:rPr lang="en-US" b="1" dirty="0">
                <a:latin typeface="Chalkboard" panose="03050602040202020205" pitchFamily="66" charset="77"/>
              </a:rPr>
              <a:t>Smallpox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FD787E-C4A6-6D4C-A534-972F70D59971}"/>
              </a:ext>
            </a:extLst>
          </p:cNvPr>
          <p:cNvSpPr txBox="1"/>
          <p:nvPr/>
        </p:nvSpPr>
        <p:spPr>
          <a:xfrm>
            <a:off x="5962332" y="2229954"/>
            <a:ext cx="766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16</a:t>
            </a:r>
            <a:r>
              <a:rPr lang="en-US" baseline="30000" dirty="0">
                <a:latin typeface="Chalkboard" panose="03050602040202020205" pitchFamily="66" charset="77"/>
              </a:rPr>
              <a:t>th</a:t>
            </a:r>
            <a:r>
              <a:rPr lang="en-US" dirty="0">
                <a:latin typeface="Chalkboard" panose="03050602040202020205" pitchFamily="66" charset="77"/>
              </a:rPr>
              <a:t> C</a:t>
            </a:r>
          </a:p>
          <a:p>
            <a:r>
              <a:rPr lang="en-US" dirty="0">
                <a:latin typeface="Chalkboard" panose="03050602040202020205" pitchFamily="66" charset="77"/>
              </a:rPr>
              <a:t>25%+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F2FA27B2-F9ED-D34D-87EB-BCB5862CF30D}"/>
              </a:ext>
            </a:extLst>
          </p:cNvPr>
          <p:cNvSpPr/>
          <p:nvPr/>
        </p:nvSpPr>
        <p:spPr>
          <a:xfrm rot="5400000">
            <a:off x="7981988" y="966820"/>
            <a:ext cx="222724" cy="27299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98B8FD-6B7F-4F48-9F01-7B461E43005B}"/>
              </a:ext>
            </a:extLst>
          </p:cNvPr>
          <p:cNvSpPr txBox="1"/>
          <p:nvPr/>
        </p:nvSpPr>
        <p:spPr>
          <a:xfrm>
            <a:off x="6986902" y="2543597"/>
            <a:ext cx="216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</a:rPr>
              <a:t>Old world syphilis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58BE71-EE33-8245-8564-84E0BCB9E09E}"/>
                  </a:ext>
                </a:extLst>
              </p14:cNvPr>
              <p14:cNvContentPartPr/>
              <p14:nvPr/>
            </p14:nvContentPartPr>
            <p14:xfrm>
              <a:off x="5673666" y="4697716"/>
              <a:ext cx="7560" cy="368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58BE71-EE33-8245-8564-84E0BCB9E0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5026" y="4688716"/>
                <a:ext cx="25200" cy="3859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B69AFBF-CA82-C942-A3FF-681879573EB5}"/>
              </a:ext>
            </a:extLst>
          </p:cNvPr>
          <p:cNvSpPr txBox="1"/>
          <p:nvPr/>
        </p:nvSpPr>
        <p:spPr>
          <a:xfrm>
            <a:off x="4994463" y="5165680"/>
            <a:ext cx="1393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</a:rPr>
              <a:t>Spanish flu</a:t>
            </a:r>
          </a:p>
          <a:p>
            <a:r>
              <a:rPr lang="en-US" b="1" dirty="0">
                <a:latin typeface="Chalkboard" panose="03050602040202020205" pitchFamily="66" charset="77"/>
              </a:rPr>
              <a:t>A/H1N1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46BEF5-293B-0C48-A293-146201702157}"/>
              </a:ext>
            </a:extLst>
          </p:cNvPr>
          <p:cNvSpPr txBox="1"/>
          <p:nvPr/>
        </p:nvSpPr>
        <p:spPr>
          <a:xfrm>
            <a:off x="5033979" y="4262498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1918 100M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F3507EE-7FDA-614C-93B8-48B0B195EFAB}"/>
                  </a:ext>
                </a:extLst>
              </p14:cNvPr>
              <p14:cNvContentPartPr/>
              <p14:nvPr/>
            </p14:nvContentPartPr>
            <p14:xfrm>
              <a:off x="8278733" y="4688180"/>
              <a:ext cx="7560" cy="368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F3507EE-7FDA-614C-93B8-48B0B195EF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0093" y="4679180"/>
                <a:ext cx="25200" cy="38592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A16277B-2309-5342-AF57-4C08E65A00FC}"/>
              </a:ext>
            </a:extLst>
          </p:cNvPr>
          <p:cNvSpPr txBox="1"/>
          <p:nvPr/>
        </p:nvSpPr>
        <p:spPr>
          <a:xfrm>
            <a:off x="7988429" y="427329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</a:rPr>
              <a:t>HIV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B94DC2-54F9-A545-8F9E-F98D572263FC}"/>
              </a:ext>
            </a:extLst>
          </p:cNvPr>
          <p:cNvSpPr txBox="1"/>
          <p:nvPr/>
        </p:nvSpPr>
        <p:spPr>
          <a:xfrm>
            <a:off x="7733962" y="5087462"/>
            <a:ext cx="116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1981 35M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A9D7373-6B16-8544-840B-AD7C88B77609}"/>
                  </a:ext>
                </a:extLst>
              </p14:cNvPr>
              <p14:cNvContentPartPr/>
              <p14:nvPr/>
            </p14:nvContentPartPr>
            <p14:xfrm>
              <a:off x="2201785" y="4683416"/>
              <a:ext cx="7560" cy="368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A9D7373-6B16-8544-840B-AD7C88B776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3145" y="4674416"/>
                <a:ext cx="25200" cy="38592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3479454-0F63-1342-A857-60E479538520}"/>
              </a:ext>
            </a:extLst>
          </p:cNvPr>
          <p:cNvSpPr txBox="1"/>
          <p:nvPr/>
        </p:nvSpPr>
        <p:spPr>
          <a:xfrm>
            <a:off x="1840041" y="4268533"/>
            <a:ext cx="82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Flu X?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A5A78F-98AA-C348-A4CC-7731C4B7D46A}"/>
              </a:ext>
            </a:extLst>
          </p:cNvPr>
          <p:cNvSpPr txBox="1"/>
          <p:nvPr/>
        </p:nvSpPr>
        <p:spPr>
          <a:xfrm>
            <a:off x="1714164" y="5082698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</a:rPr>
              <a:t>1850ish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21C399D-038A-4243-9870-69DA54A49575}"/>
                  </a:ext>
                </a:extLst>
              </p14:cNvPr>
              <p14:cNvContentPartPr/>
              <p14:nvPr/>
            </p14:nvContentPartPr>
            <p14:xfrm>
              <a:off x="10774295" y="4683413"/>
              <a:ext cx="7560" cy="368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21C399D-038A-4243-9870-69DA54A495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5655" y="4674413"/>
                <a:ext cx="25200" cy="38592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B134961C-8ACE-3D4F-957E-F59C49D645F7}"/>
              </a:ext>
            </a:extLst>
          </p:cNvPr>
          <p:cNvSpPr txBox="1"/>
          <p:nvPr/>
        </p:nvSpPr>
        <p:spPr>
          <a:xfrm>
            <a:off x="10241101" y="4268530"/>
            <a:ext cx="11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2019 10M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86800D-A288-F745-A2D3-C975C0490FBA}"/>
              </a:ext>
            </a:extLst>
          </p:cNvPr>
          <p:cNvSpPr txBox="1"/>
          <p:nvPr/>
        </p:nvSpPr>
        <p:spPr>
          <a:xfrm>
            <a:off x="10343827" y="5082695"/>
            <a:ext cx="91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</a:rPr>
              <a:t>COVID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DF298B-DB55-5CFD-8F3F-FC71EFC71E7C}"/>
              </a:ext>
            </a:extLst>
          </p:cNvPr>
          <p:cNvSpPr txBox="1"/>
          <p:nvPr/>
        </p:nvSpPr>
        <p:spPr>
          <a:xfrm>
            <a:off x="8286293" y="700088"/>
            <a:ext cx="142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Zoonoses 1-4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2BCB36-C842-BC2F-51B4-C7B828D7071C}"/>
                  </a:ext>
                </a:extLst>
              </p14:cNvPr>
              <p14:cNvContentPartPr/>
              <p14:nvPr/>
            </p14:nvContentPartPr>
            <p14:xfrm>
              <a:off x="9545570" y="4697700"/>
              <a:ext cx="7560" cy="368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2BCB36-C842-BC2F-51B4-C7B828D707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36570" y="4688709"/>
                <a:ext cx="25200" cy="38590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75212E2-ECE9-4C98-E2DD-1E50AEEB2589}"/>
              </a:ext>
            </a:extLst>
          </p:cNvPr>
          <p:cNvSpPr txBox="1"/>
          <p:nvPr/>
        </p:nvSpPr>
        <p:spPr>
          <a:xfrm>
            <a:off x="9255266" y="4282817"/>
            <a:ext cx="96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halkboard" panose="03050602040202020205" pitchFamily="66" charset="77"/>
              </a:rPr>
              <a:t>A/H1N1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E64338-7D9E-4D66-7598-DF66707F709F}"/>
              </a:ext>
            </a:extLst>
          </p:cNvPr>
          <p:cNvSpPr txBox="1"/>
          <p:nvPr/>
        </p:nvSpPr>
        <p:spPr>
          <a:xfrm>
            <a:off x="9223822" y="5096982"/>
            <a:ext cx="71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 panose="03050602040202020205" pitchFamily="66" charset="77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1049048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FE7AEA3-9B14-D846-B2BC-BFB9FE94F32D}"/>
              </a:ext>
            </a:extLst>
          </p:cNvPr>
          <p:cNvSpPr txBox="1"/>
          <p:nvPr/>
        </p:nvSpPr>
        <p:spPr>
          <a:xfrm>
            <a:off x="534390" y="51396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Ottar Bjornstad onb1@psu.edu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7B223-754C-7F43-85FF-A541F9B6BC4B}"/>
              </a:ext>
            </a:extLst>
          </p:cNvPr>
          <p:cNvSpPr txBox="1"/>
          <p:nvPr/>
        </p:nvSpPr>
        <p:spPr>
          <a:xfrm>
            <a:off x="2401313" y="2636196"/>
            <a:ext cx="5512000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/>
              <a:t>CRAN:</a:t>
            </a:r>
          </a:p>
          <a:p>
            <a:r>
              <a:rPr lang="en-US" i="1" dirty="0">
                <a:hlinkClick r:id="rId3"/>
              </a:rPr>
              <a:t>https://cran.r-project.org/package=epimdr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Interactive apps:</a:t>
            </a:r>
          </a:p>
          <a:p>
            <a:r>
              <a:rPr lang="en-US" i="1" dirty="0">
                <a:hlinkClick r:id="rId4"/>
              </a:rPr>
              <a:t>https://github.com/objornstad/ecomodelmarkdowns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PSU Epidemics MOOC &lt;100,000 learners since 2015</a:t>
            </a:r>
          </a:p>
          <a:p>
            <a:r>
              <a:rPr lang="en-US" i="1" dirty="0">
                <a:hlinkClick r:id="rId5"/>
              </a:rPr>
              <a:t>https://www.coursera.org/learn/epidemics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AE3C19-0468-1B4B-9CC1-551938B96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0034" y="5292891"/>
            <a:ext cx="978842" cy="14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5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D3F9-0411-7F45-9536-F610BFBB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337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Influenza A/H1N1/2009 was a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Bird-pig-human </a:t>
            </a:r>
            <a:r>
              <a:rPr lang="en-US" dirty="0" err="1">
                <a:solidFill>
                  <a:srgbClr val="000000"/>
                </a:solidFill>
                <a:latin typeface="Helvetica" pitchFamily="2" charset="0"/>
              </a:rPr>
              <a:t>reccombinant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Influenza A/H1N1 movie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Spatial diffusion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Diary studies school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time contacts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Regular school openings in 2009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Fueled the epidemic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DA96-03FA-9614-38C0-2125D9A8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800" y="681037"/>
            <a:ext cx="63500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1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BC4BAC-3CB6-289C-1B8A-DDEBA49B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1022350"/>
            <a:ext cx="5346700" cy="4813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891D917-C25F-F868-AE36-8256C8440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714500"/>
            <a:ext cx="5486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4ACCD5-B27B-3E89-C379-F6F06CD368CE}"/>
              </a:ext>
            </a:extLst>
          </p:cNvPr>
          <p:cNvSpPr txBox="1"/>
          <p:nvPr/>
        </p:nvSpPr>
        <p:spPr>
          <a:xfrm>
            <a:off x="1471613" y="857250"/>
            <a:ext cx="683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Covid-19 pandemic – What is an RNA virus and why such fast evolution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014CA-6947-3BFD-545E-081647EA50FF}"/>
              </a:ext>
            </a:extLst>
          </p:cNvPr>
          <p:cNvSpPr txBox="1"/>
          <p:nvPr/>
        </p:nvSpPr>
        <p:spPr>
          <a:xfrm>
            <a:off x="6357938" y="6186488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(Cancer is caused by mutations in human cells)</a:t>
            </a:r>
          </a:p>
        </p:txBody>
      </p:sp>
    </p:spTree>
    <p:extLst>
      <p:ext uri="{BB962C8B-B14F-4D97-AF65-F5344CB8AC3E}">
        <p14:creationId xmlns:p14="http://schemas.microsoft.com/office/powerpoint/2010/main" val="324248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51AF-D114-C283-2273-CB598FD7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Compartmental 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FD811-F898-4301-F29B-E7AD5F7D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0700"/>
            <a:ext cx="5829300" cy="163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CA2DA0-A4E7-9253-D6C3-8D328254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2174875"/>
            <a:ext cx="5892800" cy="431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7414F8-20CD-1C23-4C56-FE515759FF7D}"/>
              </a:ext>
            </a:extLst>
          </p:cNvPr>
          <p:cNvSpPr txBox="1"/>
          <p:nvPr/>
        </p:nvSpPr>
        <p:spPr>
          <a:xfrm>
            <a:off x="1885950" y="4957763"/>
            <a:ext cx="114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Pc=1-1/R0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05F3BF-B192-0984-19D4-A6C0669F61C8}"/>
              </a:ext>
            </a:extLst>
          </p:cNvPr>
          <p:cNvSpPr txBox="1"/>
          <p:nvPr/>
        </p:nvSpPr>
        <p:spPr>
          <a:xfrm>
            <a:off x="2214563" y="5657850"/>
            <a:ext cx="187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Herd immunity</a:t>
            </a:r>
          </a:p>
        </p:txBody>
      </p:sp>
    </p:spTree>
    <p:extLst>
      <p:ext uri="{BB962C8B-B14F-4D97-AF65-F5344CB8AC3E}">
        <p14:creationId xmlns:p14="http://schemas.microsoft.com/office/powerpoint/2010/main" val="204140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9A42BB-5C57-504D-B2A8-5817FCAF67A7}"/>
                  </a:ext>
                </a:extLst>
              </p:cNvPr>
              <p:cNvSpPr/>
              <p:nvPr/>
            </p:nvSpPr>
            <p:spPr>
              <a:xfrm>
                <a:off x="1505414" y="459367"/>
                <a:ext cx="8787161" cy="55552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Helvetica" pitchFamily="2" charset="0"/>
                  </a:rPr>
                  <a:t>R</a:t>
                </a:r>
                <a:r>
                  <a:rPr lang="en-US" sz="2800" baseline="-25000" dirty="0">
                    <a:solidFill>
                      <a:srgbClr val="000000"/>
                    </a:solidFill>
                    <a:latin typeface="Helvetica" pitchFamily="2" charset="0"/>
                  </a:rPr>
                  <a:t>0</a:t>
                </a:r>
                <a:r>
                  <a:rPr lang="en-US" sz="2800" dirty="0">
                    <a:solidFill>
                      <a:srgbClr val="000000"/>
                    </a:solidFill>
                    <a:latin typeface="Helvetica" pitchFamily="2" charset="0"/>
                  </a:rPr>
                  <a:t> 101</a:t>
                </a:r>
                <a:br>
                  <a:rPr lang="en-US" sz="2800" dirty="0">
                    <a:solidFill>
                      <a:srgbClr val="000000"/>
                    </a:solidFill>
                    <a:latin typeface="Helvetica" pitchFamily="2" charset="0"/>
                  </a:rPr>
                </a:br>
                <a:endParaRPr lang="en-US" sz="2800" baseline="-25000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Expected number of secondary cases from the index in a completely susceptible population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The threshold for pathogen establishment. When 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" pitchFamily="2" charset="0"/>
                  </a:rPr>
                  <a:t>R</a:t>
                </a:r>
                <a:r>
                  <a:rPr lang="en-US" sz="2000" i="1" baseline="-25000" dirty="0">
                    <a:solidFill>
                      <a:srgbClr val="000000"/>
                    </a:solidFill>
                    <a:latin typeface="Helvetica" pitchFamily="2" charset="0"/>
                  </a:rPr>
                  <a:t>0</a:t>
                </a: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 is greater than one, a pathogen can invade. Doubling time: 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" pitchFamily="2" charset="0"/>
                  </a:rPr>
                  <a:t>log(2) V/ log(R</a:t>
                </a:r>
                <a:r>
                  <a:rPr lang="en-US" sz="2000" i="1" baseline="-25000" dirty="0">
                    <a:solidFill>
                      <a:srgbClr val="000000"/>
                    </a:solidFill>
                    <a:latin typeface="Helvetica" pitchFamily="2" charset="0"/>
                  </a:rPr>
                  <a:t>0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" pitchFamily="2" charset="0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 where V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" pitchFamily="2" charset="0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is serial interval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The threshold for vaccine-induced herd immunity: The threshold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baseline="-250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000" b="0" baseline="-25000" dirty="0">
                  <a:solidFill>
                    <a:srgbClr val="000000"/>
                  </a:solidFill>
                  <a:latin typeface="Helvetica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In a closed epidemic the peak prevalence is 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" pitchFamily="2" charset="0"/>
                  </a:rPr>
                  <a:t>1- (1+ log R</a:t>
                </a:r>
                <a:r>
                  <a:rPr lang="en-US" sz="2000" i="1" baseline="-25000" dirty="0">
                    <a:solidFill>
                      <a:srgbClr val="000000"/>
                    </a:solidFill>
                    <a:latin typeface="Helvetica" pitchFamily="2" charset="0"/>
                  </a:rPr>
                  <a:t>0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" pitchFamily="2" charset="0"/>
                  </a:rPr>
                  <a:t>)/R</a:t>
                </a:r>
                <a:r>
                  <a:rPr lang="en-US" sz="2000" i="1" baseline="-25000" dirty="0">
                    <a:solidFill>
                      <a:srgbClr val="000000"/>
                    </a:solidFill>
                    <a:latin typeface="Helvetica" pitchFamily="2" charset="0"/>
                  </a:rPr>
                  <a:t>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The final closed epidemic size is approximately 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" pitchFamily="2" charset="0"/>
                  </a:rPr>
                  <a:t>exp(-R</a:t>
                </a:r>
                <a:r>
                  <a:rPr lang="en-US" sz="2000" i="1" baseline="-25000" dirty="0">
                    <a:solidFill>
                      <a:srgbClr val="000000"/>
                    </a:solidFill>
                    <a:latin typeface="Helvetica" pitchFamily="2" charset="0"/>
                  </a:rPr>
                  <a:t>0</a:t>
                </a:r>
                <a:r>
                  <a:rPr lang="en-US" sz="2000" i="1" dirty="0">
                    <a:solidFill>
                      <a:srgbClr val="000000"/>
                    </a:solidFill>
                    <a:latin typeface="Helvetica" pitchFamily="2" charset="0"/>
                  </a:rPr>
                  <a:t>)</a:t>
                </a: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 if there are no changes to host behavior in response to the epidemic. 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In a stable host population, the mean age of infection is approximately L / (R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Helvetica" pitchFamily="2" charset="0"/>
                  </a:rPr>
                  <a:t>0</a:t>
                </a: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-1) where L  is host life-expectancy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The susceptible fraction at equilibrium is S* = 1/R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Helvetica" pitchFamily="2" charset="0"/>
                  </a:rPr>
                  <a:t>0</a:t>
                </a: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. A consequence of this is that for competing strains that elicit cross-protecting immunity, R</a:t>
                </a:r>
                <a:r>
                  <a:rPr lang="en-US" sz="2000" baseline="-25000" dirty="0">
                    <a:solidFill>
                      <a:srgbClr val="000000"/>
                    </a:solidFill>
                    <a:latin typeface="Helvetica" pitchFamily="2" charset="0"/>
                  </a:rPr>
                  <a:t>0</a:t>
                </a:r>
                <a:r>
                  <a:rPr lang="en-US" sz="2000" dirty="0">
                    <a:solidFill>
                      <a:srgbClr val="000000"/>
                    </a:solidFill>
                    <a:latin typeface="Helvetica" pitchFamily="2" charset="0"/>
                  </a:rPr>
                  <a:t> will determine competitive dominance and strain.</a:t>
                </a:r>
                <a:endParaRPr lang="en-US" sz="2000" dirty="0">
                  <a:solidFill>
                    <a:srgbClr val="000000"/>
                  </a:solidFill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79A42BB-5C57-504D-B2A8-5817FCAF6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414" y="459367"/>
                <a:ext cx="8787161" cy="5555239"/>
              </a:xfrm>
              <a:prstGeom prst="rect">
                <a:avLst/>
              </a:prstGeom>
              <a:blipFill>
                <a:blip r:embed="rId2"/>
                <a:stretch>
                  <a:fillRect l="-1443" t="-1142" r="-1299" b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Arrow Right with solid fill">
            <a:extLst>
              <a:ext uri="{FF2B5EF4-FFF2-40B4-BE49-F238E27FC236}">
                <a16:creationId xmlns:a16="http://schemas.microsoft.com/office/drawing/2014/main" id="{8982B743-DD62-F445-8D91-BEF946562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475" y="1728788"/>
            <a:ext cx="614362" cy="614362"/>
          </a:xfrm>
          <a:prstGeom prst="rect">
            <a:avLst/>
          </a:prstGeom>
        </p:spPr>
      </p:pic>
      <p:pic>
        <p:nvPicPr>
          <p:cNvPr id="7" name="Graphic 6" descr="Arrow Right with solid fill">
            <a:extLst>
              <a:ext uri="{FF2B5EF4-FFF2-40B4-BE49-F238E27FC236}">
                <a16:creationId xmlns:a16="http://schemas.microsoft.com/office/drawing/2014/main" id="{A5BA537F-4DAF-8942-9627-DA0DB945E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849" y="3267090"/>
            <a:ext cx="614362" cy="614362"/>
          </a:xfrm>
          <a:prstGeom prst="rect">
            <a:avLst/>
          </a:prstGeom>
        </p:spPr>
      </p:pic>
      <p:pic>
        <p:nvPicPr>
          <p:cNvPr id="8" name="Graphic 7" descr="Arrow Right with solid fill">
            <a:extLst>
              <a:ext uri="{FF2B5EF4-FFF2-40B4-BE49-F238E27FC236}">
                <a16:creationId xmlns:a16="http://schemas.microsoft.com/office/drawing/2014/main" id="{0C269A1D-A391-234B-96FA-1C8A928D6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4849" y="4567254"/>
            <a:ext cx="614362" cy="614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338B65-F6E1-CD45-970A-3177EB0E0875}"/>
              </a:ext>
            </a:extLst>
          </p:cNvPr>
          <p:cNvSpPr txBox="1"/>
          <p:nvPr/>
        </p:nvSpPr>
        <p:spPr>
          <a:xfrm>
            <a:off x="4600824" y="6488668"/>
            <a:ext cx="682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“Natural herd immunity” is a myth at endemic equilibrium R</a:t>
            </a:r>
            <a:r>
              <a:rPr lang="en-US" baseline="-25000" dirty="0"/>
              <a:t>E</a:t>
            </a:r>
            <a:r>
              <a:rPr lang="en-US" dirty="0"/>
              <a:t> = 1/S</a:t>
            </a:r>
            <a:r>
              <a:rPr lang="en-US" baseline="30000" dirty="0"/>
              <a:t>*</a:t>
            </a:r>
            <a:r>
              <a:rPr lang="en-US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323683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1BBF65-1C78-E247-A4FD-857BC9D8C2CC}"/>
              </a:ext>
            </a:extLst>
          </p:cNvPr>
          <p:cNvSpPr txBox="1"/>
          <p:nvPr/>
        </p:nvSpPr>
        <p:spPr>
          <a:xfrm>
            <a:off x="2212820" y="1238830"/>
            <a:ext cx="2737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19 and transition to </a:t>
            </a:r>
          </a:p>
          <a:p>
            <a:r>
              <a:rPr lang="en-US" dirty="0"/>
              <a:t>Transition to endemicity</a:t>
            </a:r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F03CCCE4-E333-209E-28F3-CB29CBC1CF92}"/>
              </a:ext>
            </a:extLst>
          </p:cNvPr>
          <p:cNvGrpSpPr/>
          <p:nvPr/>
        </p:nvGrpSpPr>
        <p:grpSpPr>
          <a:xfrm>
            <a:off x="5200649" y="2386012"/>
            <a:ext cx="6600445" cy="4471987"/>
            <a:chOff x="0" y="0"/>
            <a:chExt cx="13758664" cy="7949101"/>
          </a:xfrm>
        </p:grpSpPr>
        <p:pic>
          <p:nvPicPr>
            <p:cNvPr id="3" name="Image" descr="Image">
              <a:extLst>
                <a:ext uri="{FF2B5EF4-FFF2-40B4-BE49-F238E27FC236}">
                  <a16:creationId xmlns:a16="http://schemas.microsoft.com/office/drawing/2014/main" id="{303A49B1-5F64-8CBF-C1BD-323FD722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591" b="21683"/>
            <a:stretch>
              <a:fillRect/>
            </a:stretch>
          </p:blipFill>
          <p:spPr>
            <a:xfrm>
              <a:off x="0" y="0"/>
              <a:ext cx="13758665" cy="71228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" name="Age (yrs)">
              <a:extLst>
                <a:ext uri="{FF2B5EF4-FFF2-40B4-BE49-F238E27FC236}">
                  <a16:creationId xmlns:a16="http://schemas.microsoft.com/office/drawing/2014/main" id="{12407697-FCB4-F3DC-B81B-00BD2A158C6E}"/>
                </a:ext>
              </a:extLst>
            </p:cNvPr>
            <p:cNvSpPr txBox="1"/>
            <p:nvPr/>
          </p:nvSpPr>
          <p:spPr>
            <a:xfrm>
              <a:off x="5642508" y="7110901"/>
              <a:ext cx="2473847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Age (yrs)</a:t>
              </a:r>
            </a:p>
          </p:txBody>
        </p:sp>
        <p:sp>
          <p:nvSpPr>
            <p:cNvPr id="6" name="Global SARS-CoV2 IFRs">
              <a:extLst>
                <a:ext uri="{FF2B5EF4-FFF2-40B4-BE49-F238E27FC236}">
                  <a16:creationId xmlns:a16="http://schemas.microsoft.com/office/drawing/2014/main" id="{37C36FDF-486B-FE83-43BA-076E12762F20}"/>
                </a:ext>
              </a:extLst>
            </p:cNvPr>
            <p:cNvSpPr txBox="1"/>
            <p:nvPr/>
          </p:nvSpPr>
          <p:spPr>
            <a:xfrm>
              <a:off x="3759154" y="350900"/>
              <a:ext cx="7983899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/>
              </a:lvl1pPr>
            </a:lstStyle>
            <a:p>
              <a:r>
                <a:t>Global SARS-CoV2 IFRs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08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B7F9FE6-EC2B-5648-BC5C-0CD30AED2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013" y="442813"/>
            <a:ext cx="4637087" cy="5972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75A019-704F-1545-989B-4E7FC7BAEB78}"/>
              </a:ext>
            </a:extLst>
          </p:cNvPr>
          <p:cNvSpPr txBox="1"/>
          <p:nvPr/>
        </p:nvSpPr>
        <p:spPr>
          <a:xfrm>
            <a:off x="7529513" y="1943100"/>
            <a:ext cx="279217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Immunity is toxic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Permissive tissues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Breaktrough</a:t>
            </a:r>
            <a:r>
              <a:rPr lang="en-US" dirty="0"/>
              <a:t> infections”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“Loss of immunity”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EFCD8-AD26-BC78-DD31-B44F53967B72}"/>
              </a:ext>
            </a:extLst>
          </p:cNvPr>
          <p:cNvSpPr txBox="1"/>
          <p:nvPr/>
        </p:nvSpPr>
        <p:spPr>
          <a:xfrm>
            <a:off x="7743825" y="1028700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Covid is a bat virus</a:t>
            </a:r>
          </a:p>
        </p:txBody>
      </p:sp>
    </p:spTree>
    <p:extLst>
      <p:ext uri="{BB962C8B-B14F-4D97-AF65-F5344CB8AC3E}">
        <p14:creationId xmlns:p14="http://schemas.microsoft.com/office/powerpoint/2010/main" val="130722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ig1.pdf" descr="Fig1.pdf">
            <a:extLst>
              <a:ext uri="{FF2B5EF4-FFF2-40B4-BE49-F238E27FC236}">
                <a16:creationId xmlns:a16="http://schemas.microsoft.com/office/drawing/2014/main" id="{82EBBAEB-F1A7-7B40-9CF8-A9EDBC21ADA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0614" y="820615"/>
            <a:ext cx="10011509" cy="50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74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467</Words>
  <Application>Microsoft Macintosh PowerPoint</Application>
  <PresentationFormat>Widescreen</PresentationFormat>
  <Paragraphs>100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Chalkboard</vt:lpstr>
      <vt:lpstr>Helvetica</vt:lpstr>
      <vt:lpstr>Office Theme</vt:lpstr>
      <vt:lpstr>Pandemic paths towards endemicity?</vt:lpstr>
      <vt:lpstr>PowerPoint Presentation</vt:lpstr>
      <vt:lpstr>PowerPoint Presentation</vt:lpstr>
      <vt:lpstr>PowerPoint Presentation</vt:lpstr>
      <vt:lpstr>Compartmental flows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Bjornstad, Ottar N</dc:creator>
  <cp:lastModifiedBy>Bjornstad, Ottar N</cp:lastModifiedBy>
  <cp:revision>47</cp:revision>
  <cp:lastPrinted>2023-10-25T13:55:10Z</cp:lastPrinted>
  <dcterms:created xsi:type="dcterms:W3CDTF">2022-02-02T22:35:39Z</dcterms:created>
  <dcterms:modified xsi:type="dcterms:W3CDTF">2023-10-25T15:47:03Z</dcterms:modified>
</cp:coreProperties>
</file>